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0" r:id="rId3"/>
    <p:sldId id="261" r:id="rId4"/>
    <p:sldId id="257" r:id="rId5"/>
    <p:sldId id="264" r:id="rId6"/>
    <p:sldId id="258" r:id="rId7"/>
    <p:sldId id="259" r:id="rId8"/>
    <p:sldId id="263" r:id="rId9"/>
    <p:sldId id="266" r:id="rId10"/>
    <p:sldId id="265" r:id="rId11"/>
    <p:sldId id="26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varScale="1">
        <p:scale>
          <a:sx n="69" d="100"/>
          <a:sy n="69" d="100"/>
        </p:scale>
        <p:origin x="453"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ja-JP" altLang="en-US"/>
              <a:t>マスター タイトルの書式設定</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7/28/2018</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41D2AC3-6A0B-4169-B1EA-E3AE8B351BDD}" type="datetimeFigureOut">
              <a:rPr lang="en-US" dirty="0"/>
              <a:t>7/28/2018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D4B9363-8B87-41B7-9F8E-64519CBB8F34}" type="datetimeFigureOut">
              <a:rPr lang="en-US" dirty="0"/>
              <a:t>7/28/2018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AEF5746-5284-4951-9F37-7AE924EDBCB7}" type="datetimeFigureOut">
              <a:rPr lang="en-US" dirty="0"/>
              <a:t>7/28/2018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2398B29-7265-4A65-A2A4-6703C057B7C1}" type="datetimeFigureOut">
              <a:rPr lang="en-US" dirty="0"/>
              <a:t>7/28/2018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ja-JP" altLang="en-US"/>
              <a:t>マスター タイトルの書式設定</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28FBA082-94DF-4C4B-A041-6624924AB0A8}" type="datetimeFigureOut">
              <a:rPr lang="en-US" dirty="0"/>
              <a:t>7/28/2018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ja-JP" altLang="en-US"/>
              <a:t>マスター タイトルの書式設定</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B27686C4-3AB5-4E0C-86CA-FB108C350AA9}" type="datetimeFigureOut">
              <a:rPr lang="en-US" dirty="0"/>
              <a:t>7/28/2018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ja-JP" altLang="en-US"/>
              <a:t>マスター タイトルの書式設定</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7/28/2018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ja-JP" altLang="en-US"/>
              <a:t>マスター タイトルの書式設定</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7/28/2018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7/28/2018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F7F47CF-67C9-420C-80A5-E2069FF0C2DF}" type="datetimeFigureOut">
              <a:rPr lang="en-US" dirty="0"/>
              <a:t>7/28/2018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ja-JP" altLang="en-US"/>
              <a:t>マスター タイトルの書式設定</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7/28/2018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Content Placeholder 3"/>
          <p:cNvSpPr>
            <a:spLocks noGrp="1"/>
          </p:cNvSpPr>
          <p:nvPr>
            <p:ph sz="quarter" idx="13"/>
          </p:nvPr>
        </p:nvSpPr>
        <p:spPr>
          <a:xfrm>
            <a:off x="685802" y="2861733"/>
            <a:ext cx="5088712" cy="2512852"/>
          </a:xfrm>
        </p:spPr>
        <p:txBody>
          <a:bodyPr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3" name="Content Placeholder 5"/>
          <p:cNvSpPr>
            <a:spLocks noGrp="1"/>
          </p:cNvSpPr>
          <p:nvPr>
            <p:ph sz="quarter" idx="14"/>
          </p:nvPr>
        </p:nvSpPr>
        <p:spPr>
          <a:xfrm>
            <a:off x="5993969" y="2861733"/>
            <a:ext cx="5088713" cy="2512852"/>
          </a:xfrm>
        </p:spPr>
        <p:txBody>
          <a:bodyPr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7/28/2018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7/28/2018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7/28/2018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ja-JP" altLang="en-US"/>
              <a:t>マスター タイトルの書式設定</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0C3BFE2-83B7-4B0A-B9D3-AB28331082B3}" type="datetimeFigureOut">
              <a:rPr lang="en-US" dirty="0"/>
              <a:t>7/28/2018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2EF78E3-FDA3-4D28-AAA2-0B81F349A39D}" type="datetimeFigureOut">
              <a:rPr lang="en-US" dirty="0"/>
              <a:t>7/28/2018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7/28/2018</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kumimoji="1"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kumimoji="1"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unny-sunwoo/django-calculator/blob/master/calculator/views.py" TargetMode="External"/><Relationship Id="rId2" Type="http://schemas.openxmlformats.org/officeDocument/2006/relationships/hyperlink" Target="https://github.com/sunny-sunwoo/django-calculator/blob/master/calculator/templates/calculator/calculator.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3E7089-0255-43BB-85A7-09F80BCAD8A1}"/>
              </a:ext>
            </a:extLst>
          </p:cNvPr>
          <p:cNvSpPr>
            <a:spLocks noGrp="1"/>
          </p:cNvSpPr>
          <p:nvPr>
            <p:ph type="ctrTitle"/>
          </p:nvPr>
        </p:nvSpPr>
        <p:spPr>
          <a:xfrm rot="21420000">
            <a:off x="884157" y="659904"/>
            <a:ext cx="9867291" cy="2500291"/>
          </a:xfrm>
        </p:spPr>
        <p:txBody>
          <a:bodyPr/>
          <a:lstStyle/>
          <a:p>
            <a:r>
              <a:rPr kumimoji="1" lang="ja-JP" altLang="en-US" dirty="0"/>
              <a:t>ストラックアウト</a:t>
            </a:r>
          </a:p>
        </p:txBody>
      </p:sp>
      <p:sp>
        <p:nvSpPr>
          <p:cNvPr id="3" name="字幕 2">
            <a:extLst>
              <a:ext uri="{FF2B5EF4-FFF2-40B4-BE49-F238E27FC236}">
                <a16:creationId xmlns:a16="http://schemas.microsoft.com/office/drawing/2014/main" id="{E9F18751-88C7-4A4F-9750-E8CB0134B396}"/>
              </a:ext>
            </a:extLst>
          </p:cNvPr>
          <p:cNvSpPr>
            <a:spLocks noGrp="1"/>
          </p:cNvSpPr>
          <p:nvPr>
            <p:ph type="subTitle" idx="1"/>
          </p:nvPr>
        </p:nvSpPr>
        <p:spPr>
          <a:xfrm rot="21420000">
            <a:off x="1330393" y="3224432"/>
            <a:ext cx="9755187" cy="968778"/>
          </a:xfrm>
        </p:spPr>
        <p:txBody>
          <a:bodyPr/>
          <a:lstStyle/>
          <a:p>
            <a:r>
              <a:rPr lang="en-US" altLang="ja-JP" dirty="0"/>
              <a:t>15816060</a:t>
            </a:r>
            <a:r>
              <a:rPr lang="ja-JP" altLang="en-US" dirty="0"/>
              <a:t>　鶴ケ﨑　裕真</a:t>
            </a:r>
            <a:endParaRPr lang="en-US" altLang="ja-JP" dirty="0"/>
          </a:p>
          <a:p>
            <a:r>
              <a:rPr kumimoji="1" lang="ja-JP" altLang="en-US" dirty="0"/>
              <a:t>　　　　　</a:t>
            </a:r>
            <a:r>
              <a:rPr lang="ja-JP" altLang="en-US" dirty="0"/>
              <a:t>　</a:t>
            </a:r>
            <a:r>
              <a:rPr kumimoji="1" lang="en-US" altLang="ja-JP" dirty="0"/>
              <a:t>15816087</a:t>
            </a:r>
            <a:r>
              <a:rPr kumimoji="1" lang="ja-JP" altLang="en-US" dirty="0"/>
              <a:t>　　増田　拓也　　　　　　　　　</a:t>
            </a:r>
            <a:endParaRPr kumimoji="1" lang="en-US" altLang="ja-JP" dirty="0"/>
          </a:p>
        </p:txBody>
      </p:sp>
    </p:spTree>
    <p:extLst>
      <p:ext uri="{BB962C8B-B14F-4D97-AF65-F5344CB8AC3E}">
        <p14:creationId xmlns:p14="http://schemas.microsoft.com/office/powerpoint/2010/main" val="2416264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3CC69D-DAB7-406E-A091-DB439AFFBE81}"/>
              </a:ext>
            </a:extLst>
          </p:cNvPr>
          <p:cNvSpPr>
            <a:spLocks noGrp="1"/>
          </p:cNvSpPr>
          <p:nvPr>
            <p:ph type="title"/>
          </p:nvPr>
        </p:nvSpPr>
        <p:spPr>
          <a:xfrm>
            <a:off x="281895" y="354821"/>
            <a:ext cx="8329172" cy="610068"/>
          </a:xfrm>
        </p:spPr>
        <p:txBody>
          <a:bodyPr>
            <a:normAutofit fontScale="90000"/>
          </a:bodyPr>
          <a:lstStyle/>
          <a:p>
            <a:r>
              <a:rPr lang="ja-JP" altLang="en-US" dirty="0"/>
              <a:t>画面キャプチャ</a:t>
            </a:r>
            <a:r>
              <a:rPr lang="en-US" altLang="ja-JP" dirty="0"/>
              <a:t>(3)</a:t>
            </a:r>
            <a:r>
              <a:rPr lang="ja-JP" altLang="en-US" dirty="0"/>
              <a:t>　</a:t>
            </a:r>
            <a:r>
              <a:rPr lang="en-US" altLang="ja-JP" sz="3600" dirty="0"/>
              <a:t>~</a:t>
            </a:r>
            <a:r>
              <a:rPr lang="ja-JP" altLang="en-US" sz="3600" dirty="0"/>
              <a:t>再スタート画面</a:t>
            </a:r>
            <a:r>
              <a:rPr lang="en-US" altLang="ja-JP" sz="3600" dirty="0"/>
              <a:t>~</a:t>
            </a:r>
            <a:endParaRPr kumimoji="1" lang="ja-JP" altLang="en-US" sz="3600" dirty="0"/>
          </a:p>
        </p:txBody>
      </p:sp>
      <p:pic>
        <p:nvPicPr>
          <p:cNvPr id="7" name="コンテンツ プレースホルダー 6">
            <a:extLst>
              <a:ext uri="{FF2B5EF4-FFF2-40B4-BE49-F238E27FC236}">
                <a16:creationId xmlns:a16="http://schemas.microsoft.com/office/drawing/2014/main" id="{CCC70473-EBBE-47BB-9E44-F38EC46CE8BE}"/>
              </a:ext>
            </a:extLst>
          </p:cNvPr>
          <p:cNvPicPr>
            <a:picLocks noGrp="1" noChangeAspect="1"/>
          </p:cNvPicPr>
          <p:nvPr>
            <p:ph sz="quarter" idx="13"/>
          </p:nvPr>
        </p:nvPicPr>
        <p:blipFill>
          <a:blip r:embed="rId2"/>
          <a:stretch>
            <a:fillRect/>
          </a:stretch>
        </p:blipFill>
        <p:spPr>
          <a:xfrm>
            <a:off x="2395391" y="1363185"/>
            <a:ext cx="6081042" cy="3898822"/>
          </a:xfrm>
        </p:spPr>
      </p:pic>
    </p:spTree>
    <p:extLst>
      <p:ext uri="{BB962C8B-B14F-4D97-AF65-F5344CB8AC3E}">
        <p14:creationId xmlns:p14="http://schemas.microsoft.com/office/powerpoint/2010/main" val="626897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B3800A-8B8C-4DE6-87FC-A008B0F156EC}"/>
              </a:ext>
            </a:extLst>
          </p:cNvPr>
          <p:cNvSpPr>
            <a:spLocks noGrp="1"/>
          </p:cNvSpPr>
          <p:nvPr>
            <p:ph type="title"/>
          </p:nvPr>
        </p:nvSpPr>
        <p:spPr>
          <a:xfrm>
            <a:off x="678873" y="464127"/>
            <a:ext cx="10396882" cy="1151965"/>
          </a:xfrm>
        </p:spPr>
        <p:txBody>
          <a:bodyPr/>
          <a:lstStyle/>
          <a:p>
            <a:r>
              <a:rPr kumimoji="1" lang="ja-JP" altLang="en-US" dirty="0"/>
              <a:t>感想</a:t>
            </a:r>
          </a:p>
        </p:txBody>
      </p:sp>
      <p:sp>
        <p:nvSpPr>
          <p:cNvPr id="4" name="テキスト ボックス 3">
            <a:extLst>
              <a:ext uri="{FF2B5EF4-FFF2-40B4-BE49-F238E27FC236}">
                <a16:creationId xmlns:a16="http://schemas.microsoft.com/office/drawing/2014/main" id="{3EB4E30E-E397-488B-B0EB-B7E0A7EE72DB}"/>
              </a:ext>
            </a:extLst>
          </p:cNvPr>
          <p:cNvSpPr txBox="1"/>
          <p:nvPr/>
        </p:nvSpPr>
        <p:spPr>
          <a:xfrm>
            <a:off x="583762" y="1664583"/>
            <a:ext cx="8655946" cy="4247317"/>
          </a:xfrm>
          <a:prstGeom prst="rect">
            <a:avLst/>
          </a:prstGeom>
          <a:noFill/>
        </p:spPr>
        <p:txBody>
          <a:bodyPr wrap="square" rtlCol="0">
            <a:spAutoFit/>
          </a:bodyPr>
          <a:lstStyle/>
          <a:p>
            <a:r>
              <a:rPr kumimoji="1" lang="ja-JP" altLang="en-US" dirty="0"/>
              <a:t>初めの案とは少し変わってしまったが理想とするゲーム性を再現することができたと思う。</a:t>
            </a:r>
            <a:endParaRPr kumimoji="1" lang="en-US" altLang="ja-JP" dirty="0"/>
          </a:p>
          <a:p>
            <a:r>
              <a:rPr kumimoji="1" lang="en-US" altLang="ja-JP" dirty="0"/>
              <a:t>CSS</a:t>
            </a:r>
            <a:r>
              <a:rPr kumimoji="1" lang="ja-JP" altLang="en-US" dirty="0"/>
              <a:t>・</a:t>
            </a:r>
            <a:r>
              <a:rPr kumimoji="1" lang="en-US" altLang="ja-JP" dirty="0"/>
              <a:t>HTML</a:t>
            </a:r>
            <a:r>
              <a:rPr kumimoji="1" lang="ja-JP" altLang="en-US" dirty="0"/>
              <a:t>・</a:t>
            </a:r>
            <a:r>
              <a:rPr kumimoji="1" lang="en-US" altLang="ja-JP" dirty="0"/>
              <a:t>views.py</a:t>
            </a:r>
            <a:r>
              <a:rPr kumimoji="1" lang="ja-JP" altLang="en-US" dirty="0"/>
              <a:t>などを分担して生成することで二人の意見を組み合わせて試行錯誤し、より良い作品を仕上げることができたと思う。</a:t>
            </a:r>
            <a:endParaRPr kumimoji="1" lang="en-US" altLang="ja-JP" dirty="0"/>
          </a:p>
          <a:p>
            <a:endParaRPr kumimoji="1" lang="en-US" altLang="ja-JP" dirty="0"/>
          </a:p>
          <a:p>
            <a:endParaRPr kumimoji="1" lang="en-US" altLang="ja-JP" dirty="0"/>
          </a:p>
          <a:p>
            <a:r>
              <a:rPr kumimoji="1" lang="ja-JP" altLang="en-US" dirty="0"/>
              <a:t>また、今回のゲームでは</a:t>
            </a:r>
            <a:r>
              <a:rPr kumimoji="1" lang="en-US" altLang="ja-JP" dirty="0"/>
              <a:t>JavaScript</a:t>
            </a:r>
            <a:r>
              <a:rPr kumimoji="1" lang="ja-JP" altLang="en-US" dirty="0"/>
              <a:t>の知識が無かったため当たったマスを黒く塗りつぶしたりする作業が出来なかったためこの完成度になってしまったが、今回作った物を</a:t>
            </a:r>
            <a:r>
              <a:rPr kumimoji="1" lang="en-US" altLang="ja-JP" dirty="0"/>
              <a:t>JavaScript</a:t>
            </a:r>
            <a:r>
              <a:rPr kumimoji="1" lang="ja-JP" altLang="en-US" dirty="0"/>
              <a:t>の知識を身につけることにより、更なる完成度の高さを目指したいと感じ、ゆくゆくは野球の試合などが出来るゲームを作りたいと感じた。</a:t>
            </a:r>
            <a:endParaRPr kumimoji="1" lang="en-US" altLang="ja-JP" dirty="0"/>
          </a:p>
          <a:p>
            <a:endParaRPr kumimoji="1" lang="en-US" altLang="ja-JP" dirty="0"/>
          </a:p>
          <a:p>
            <a:r>
              <a:rPr kumimoji="1" lang="ja-JP" altLang="en-US" dirty="0"/>
              <a:t>今回の情報総合プログラミング実習</a:t>
            </a:r>
            <a:r>
              <a:rPr kumimoji="1" lang="en-US" altLang="ja-JP" dirty="0"/>
              <a:t>Ⅱ</a:t>
            </a:r>
            <a:r>
              <a:rPr kumimoji="1" lang="ja-JP" altLang="en-US" dirty="0"/>
              <a:t>でクライアント側・サーバ側の</a:t>
            </a:r>
            <a:r>
              <a:rPr kumimoji="1" lang="en-US" altLang="ja-JP" dirty="0"/>
              <a:t>Web</a:t>
            </a:r>
            <a:r>
              <a:rPr kumimoji="1" lang="ja-JP" altLang="en-US" dirty="0"/>
              <a:t> </a:t>
            </a:r>
            <a:r>
              <a:rPr kumimoji="1" lang="en-US" altLang="ja-JP" dirty="0"/>
              <a:t>Application</a:t>
            </a:r>
            <a:r>
              <a:rPr kumimoji="1" lang="ja-JP" altLang="en-US" dirty="0"/>
              <a:t>の作成のある程度の知識を身につける事が出来、更なるを得たいと思えた充実した授業であった。</a:t>
            </a:r>
            <a:endParaRPr kumimoji="1"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3919089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173482-3B2D-472D-9875-4D20ACB661DE}"/>
              </a:ext>
            </a:extLst>
          </p:cNvPr>
          <p:cNvSpPr>
            <a:spLocks noGrp="1"/>
          </p:cNvSpPr>
          <p:nvPr>
            <p:ph type="title"/>
          </p:nvPr>
        </p:nvSpPr>
        <p:spPr>
          <a:xfrm>
            <a:off x="685801" y="354821"/>
            <a:ext cx="10396882" cy="1151965"/>
          </a:xfrm>
        </p:spPr>
        <p:txBody>
          <a:bodyPr>
            <a:normAutofit/>
          </a:bodyPr>
          <a:lstStyle/>
          <a:p>
            <a:r>
              <a:rPr kumimoji="1" lang="ja-JP" altLang="en-US" dirty="0"/>
              <a:t>概要</a:t>
            </a:r>
            <a:r>
              <a:rPr lang="ja-JP" altLang="en-US" dirty="0"/>
              <a:t>　</a:t>
            </a:r>
            <a:r>
              <a:rPr lang="ja-JP" altLang="en-US" sz="3200" dirty="0"/>
              <a:t>∼</a:t>
            </a:r>
            <a:r>
              <a:rPr lang="ja-JP" altLang="en-US" sz="2700" dirty="0"/>
              <a:t>乱数を用いたストラックアウトゲーム</a:t>
            </a:r>
            <a:r>
              <a:rPr lang="ja-JP" altLang="en-US" sz="3200" dirty="0"/>
              <a:t>∼</a:t>
            </a:r>
            <a:endParaRPr kumimoji="1" lang="ja-JP" altLang="en-US" sz="3200" dirty="0"/>
          </a:p>
        </p:txBody>
      </p:sp>
      <p:pic>
        <p:nvPicPr>
          <p:cNvPr id="4" name="コンテンツ プレースホルダー 3">
            <a:extLst>
              <a:ext uri="{FF2B5EF4-FFF2-40B4-BE49-F238E27FC236}">
                <a16:creationId xmlns:a16="http://schemas.microsoft.com/office/drawing/2014/main" id="{8755D3D5-5C34-4AE2-B6C3-7E35C6B56902}"/>
              </a:ext>
            </a:extLst>
          </p:cNvPr>
          <p:cNvPicPr>
            <a:picLocks noGrp="1" noChangeAspect="1"/>
          </p:cNvPicPr>
          <p:nvPr>
            <p:ph sz="quarter" idx="13"/>
          </p:nvPr>
        </p:nvPicPr>
        <p:blipFill>
          <a:blip r:embed="rId2"/>
          <a:stretch>
            <a:fillRect/>
          </a:stretch>
        </p:blipFill>
        <p:spPr>
          <a:xfrm>
            <a:off x="8612090" y="2306638"/>
            <a:ext cx="3086293" cy="3311525"/>
          </a:xfrm>
          <a:prstGeom prst="rect">
            <a:avLst/>
          </a:prstGeom>
        </p:spPr>
      </p:pic>
      <p:sp>
        <p:nvSpPr>
          <p:cNvPr id="5" name="テキスト ボックス 4">
            <a:extLst>
              <a:ext uri="{FF2B5EF4-FFF2-40B4-BE49-F238E27FC236}">
                <a16:creationId xmlns:a16="http://schemas.microsoft.com/office/drawing/2014/main" id="{C050251F-7393-4351-BDE9-775F0E8876E0}"/>
              </a:ext>
            </a:extLst>
          </p:cNvPr>
          <p:cNvSpPr txBox="1"/>
          <p:nvPr/>
        </p:nvSpPr>
        <p:spPr>
          <a:xfrm>
            <a:off x="572201" y="1463179"/>
            <a:ext cx="7679839" cy="4062651"/>
          </a:xfrm>
          <a:prstGeom prst="rect">
            <a:avLst/>
          </a:prstGeom>
          <a:noFill/>
        </p:spPr>
        <p:txBody>
          <a:bodyPr wrap="square" rtlCol="0">
            <a:spAutoFit/>
          </a:bodyPr>
          <a:lstStyle/>
          <a:p>
            <a:r>
              <a:rPr kumimoji="1" lang="ja-JP" altLang="en-US" sz="2400" dirty="0"/>
              <a:t>ルール説明</a:t>
            </a:r>
            <a:endParaRPr kumimoji="1" lang="en-US" altLang="ja-JP" sz="2400" dirty="0"/>
          </a:p>
          <a:p>
            <a:r>
              <a:rPr kumimoji="1" lang="ja-JP" altLang="en-US" dirty="0"/>
              <a:t>　　　</a:t>
            </a:r>
            <a:endParaRPr kumimoji="1" lang="en-US" altLang="ja-JP" dirty="0"/>
          </a:p>
          <a:p>
            <a:r>
              <a:rPr kumimoji="1" lang="ja-JP" altLang="en-US" dirty="0"/>
              <a:t>・全</a:t>
            </a:r>
            <a:r>
              <a:rPr kumimoji="1" lang="en-US" altLang="ja-JP" dirty="0"/>
              <a:t>10</a:t>
            </a:r>
            <a:r>
              <a:rPr kumimoji="1" lang="ja-JP" altLang="en-US" dirty="0"/>
              <a:t>球を投げ、そのうちマスに何球当たるかを表示する</a:t>
            </a:r>
            <a:endParaRPr kumimoji="1" lang="en-US" altLang="ja-JP" dirty="0"/>
          </a:p>
          <a:p>
            <a:endParaRPr kumimoji="1" lang="en-US" altLang="ja-JP" dirty="0"/>
          </a:p>
          <a:p>
            <a:r>
              <a:rPr kumimoji="1" lang="ja-JP" altLang="en-US" dirty="0"/>
              <a:t>・</a:t>
            </a:r>
            <a:r>
              <a:rPr kumimoji="1" lang="en-US" altLang="ja-JP" dirty="0"/>
              <a:t>1</a:t>
            </a:r>
            <a:r>
              <a:rPr kumimoji="1" lang="ja-JP" altLang="en-US" dirty="0"/>
              <a:t>球投げるごとに当たったマスの番号と残りの球の数を表示する</a:t>
            </a:r>
            <a:endParaRPr kumimoji="1" lang="en-US" altLang="ja-JP" dirty="0"/>
          </a:p>
          <a:p>
            <a:endParaRPr kumimoji="1" lang="en-US" altLang="ja-JP" dirty="0"/>
          </a:p>
          <a:p>
            <a:r>
              <a:rPr kumimoji="1" lang="ja-JP" altLang="en-US" dirty="0"/>
              <a:t>・</a:t>
            </a:r>
            <a:r>
              <a:rPr kumimoji="1" lang="en-US" altLang="ja-JP" dirty="0"/>
              <a:t>10</a:t>
            </a:r>
            <a:r>
              <a:rPr kumimoji="1" lang="ja-JP" altLang="en-US" dirty="0"/>
              <a:t>球投げおわったら</a:t>
            </a:r>
            <a:r>
              <a:rPr kumimoji="1" lang="en-US" altLang="ja-JP" dirty="0"/>
              <a:t>Result</a:t>
            </a:r>
            <a:r>
              <a:rPr kumimoji="1" lang="ja-JP" altLang="en-US" dirty="0"/>
              <a:t>ボタンで最終的に当たったマスの数を表示する</a:t>
            </a:r>
            <a:endParaRPr kumimoji="1" lang="en-US" altLang="ja-JP" dirty="0"/>
          </a:p>
          <a:p>
            <a:endParaRPr kumimoji="1" lang="en-US" altLang="ja-JP" dirty="0"/>
          </a:p>
          <a:p>
            <a:r>
              <a:rPr kumimoji="1" lang="ja-JP" altLang="en-US" dirty="0"/>
              <a:t>・途中経過を表示する場合はそのタイミング</a:t>
            </a:r>
            <a:r>
              <a:rPr kumimoji="1" lang="en-US" altLang="ja-JP" dirty="0"/>
              <a:t>Result</a:t>
            </a:r>
            <a:r>
              <a:rPr kumimoji="1" lang="ja-JP" altLang="en-US" dirty="0"/>
              <a:t>ボタンを押すとその時点での</a:t>
            </a:r>
            <a:endParaRPr kumimoji="1" lang="en-US" altLang="ja-JP" dirty="0"/>
          </a:p>
          <a:p>
            <a:r>
              <a:rPr kumimoji="1" lang="ja-JP" altLang="en-US" dirty="0"/>
              <a:t>　当たったマスの数を表示する</a:t>
            </a:r>
            <a:endParaRPr kumimoji="1" lang="en-US" altLang="ja-JP" dirty="0"/>
          </a:p>
          <a:p>
            <a:endParaRPr kumimoji="1" lang="en-US" altLang="ja-JP" dirty="0"/>
          </a:p>
          <a:p>
            <a:r>
              <a:rPr kumimoji="1" lang="ja-JP" altLang="en-US" dirty="0"/>
              <a:t>・スタートからもう一度やりたいときは</a:t>
            </a:r>
            <a:r>
              <a:rPr kumimoji="1" lang="en-US" altLang="ja-JP" dirty="0"/>
              <a:t>Reset</a:t>
            </a:r>
            <a:r>
              <a:rPr kumimoji="1" lang="ja-JP" altLang="en-US" dirty="0"/>
              <a:t>ボタンを押すと初めからとなる</a:t>
            </a:r>
            <a:endParaRPr kumimoji="1" lang="en-US" altLang="ja-JP" dirty="0"/>
          </a:p>
          <a:p>
            <a:endParaRPr kumimoji="1" lang="en-US" altLang="ja-JP" dirty="0"/>
          </a:p>
          <a:p>
            <a:r>
              <a:rPr kumimoji="1" lang="ja-JP" altLang="en-US" dirty="0"/>
              <a:t>・結果とともに空いたマスの数</a:t>
            </a:r>
            <a:r>
              <a:rPr kumimoji="1" lang="en-US" altLang="ja-JP" dirty="0"/>
              <a:t>(</a:t>
            </a:r>
            <a:r>
              <a:rPr kumimoji="1" lang="ja-JP" altLang="en-US" dirty="0"/>
              <a:t>ポイント</a:t>
            </a:r>
            <a:r>
              <a:rPr kumimoji="1" lang="en-US" altLang="ja-JP" dirty="0"/>
              <a:t>)</a:t>
            </a:r>
            <a:r>
              <a:rPr kumimoji="1" lang="ja-JP" altLang="en-US" dirty="0"/>
              <a:t>に応じた一言コメントも表示する</a:t>
            </a:r>
            <a:endParaRPr kumimoji="1" lang="en-US" altLang="ja-JP" dirty="0"/>
          </a:p>
        </p:txBody>
      </p:sp>
    </p:spTree>
    <p:extLst>
      <p:ext uri="{BB962C8B-B14F-4D97-AF65-F5344CB8AC3E}">
        <p14:creationId xmlns:p14="http://schemas.microsoft.com/office/powerpoint/2010/main" val="3059218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5F32AF-C6AA-4C59-B2C6-552FC618433A}"/>
              </a:ext>
            </a:extLst>
          </p:cNvPr>
          <p:cNvSpPr>
            <a:spLocks noGrp="1"/>
          </p:cNvSpPr>
          <p:nvPr>
            <p:ph type="title"/>
          </p:nvPr>
        </p:nvSpPr>
        <p:spPr>
          <a:xfrm>
            <a:off x="463721" y="343601"/>
            <a:ext cx="10396882" cy="1151965"/>
          </a:xfrm>
        </p:spPr>
        <p:txBody>
          <a:bodyPr>
            <a:normAutofit fontScale="90000"/>
          </a:bodyPr>
          <a:lstStyle/>
          <a:p>
            <a:r>
              <a:rPr lang="ja-JP" altLang="en-US" dirty="0"/>
              <a:t>概要</a:t>
            </a:r>
            <a:br>
              <a:rPr lang="en-US" altLang="ja-JP" dirty="0"/>
            </a:br>
            <a:r>
              <a:rPr lang="en-US" altLang="ja-JP" dirty="0"/>
              <a:t>(</a:t>
            </a:r>
            <a:r>
              <a:rPr lang="ja-JP" altLang="en-US" dirty="0"/>
              <a:t>フローチャート</a:t>
            </a:r>
            <a:r>
              <a:rPr lang="en-US" altLang="ja-JP" dirty="0"/>
              <a:t>)</a:t>
            </a:r>
            <a:endParaRPr kumimoji="1" lang="ja-JP" altLang="en-US" dirty="0"/>
          </a:p>
        </p:txBody>
      </p:sp>
      <p:pic>
        <p:nvPicPr>
          <p:cNvPr id="7" name="コンテンツ プレースホルダー 6">
            <a:extLst>
              <a:ext uri="{FF2B5EF4-FFF2-40B4-BE49-F238E27FC236}">
                <a16:creationId xmlns:a16="http://schemas.microsoft.com/office/drawing/2014/main" id="{F7443786-084D-4E2A-93B0-E1B005CDDF32}"/>
              </a:ext>
            </a:extLst>
          </p:cNvPr>
          <p:cNvPicPr>
            <a:picLocks noGrp="1" noChangeAspect="1"/>
          </p:cNvPicPr>
          <p:nvPr>
            <p:ph sz="quarter" idx="13"/>
          </p:nvPr>
        </p:nvPicPr>
        <p:blipFill>
          <a:blip r:embed="rId2"/>
          <a:stretch>
            <a:fillRect/>
          </a:stretch>
        </p:blipFill>
        <p:spPr>
          <a:xfrm>
            <a:off x="4951774" y="580176"/>
            <a:ext cx="6722253" cy="4980555"/>
          </a:xfrm>
        </p:spPr>
      </p:pic>
    </p:spTree>
    <p:extLst>
      <p:ext uri="{BB962C8B-B14F-4D97-AF65-F5344CB8AC3E}">
        <p14:creationId xmlns:p14="http://schemas.microsoft.com/office/powerpoint/2010/main" val="2829648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0D7B2B-9750-4F02-B925-29E1727C5B94}"/>
              </a:ext>
            </a:extLst>
          </p:cNvPr>
          <p:cNvSpPr>
            <a:spLocks noGrp="1"/>
          </p:cNvSpPr>
          <p:nvPr>
            <p:ph type="title"/>
          </p:nvPr>
        </p:nvSpPr>
        <p:spPr>
          <a:xfrm>
            <a:off x="640922" y="450188"/>
            <a:ext cx="10396882" cy="1151965"/>
          </a:xfrm>
        </p:spPr>
        <p:txBody>
          <a:bodyPr/>
          <a:lstStyle/>
          <a:p>
            <a:r>
              <a:rPr kumimoji="1" lang="ja-JP" altLang="en-US" dirty="0"/>
              <a:t>概要</a:t>
            </a:r>
          </a:p>
        </p:txBody>
      </p:sp>
      <p:pic>
        <p:nvPicPr>
          <p:cNvPr id="5" name="コンテンツ プレースホルダー 4">
            <a:extLst>
              <a:ext uri="{FF2B5EF4-FFF2-40B4-BE49-F238E27FC236}">
                <a16:creationId xmlns:a16="http://schemas.microsoft.com/office/drawing/2014/main" id="{20191793-0B78-4BB9-BE81-C4B623A09498}"/>
              </a:ext>
            </a:extLst>
          </p:cNvPr>
          <p:cNvPicPr>
            <a:picLocks noGrp="1" noChangeAspect="1"/>
          </p:cNvPicPr>
          <p:nvPr>
            <p:ph sz="quarter" idx="13"/>
          </p:nvPr>
        </p:nvPicPr>
        <p:blipFill>
          <a:blip r:embed="rId2"/>
          <a:stretch>
            <a:fillRect/>
          </a:stretch>
        </p:blipFill>
        <p:spPr>
          <a:xfrm>
            <a:off x="8643136" y="2299795"/>
            <a:ext cx="3091663" cy="3313081"/>
          </a:xfrm>
        </p:spPr>
      </p:pic>
      <p:sp>
        <p:nvSpPr>
          <p:cNvPr id="8" name="テキスト ボックス 7">
            <a:extLst>
              <a:ext uri="{FF2B5EF4-FFF2-40B4-BE49-F238E27FC236}">
                <a16:creationId xmlns:a16="http://schemas.microsoft.com/office/drawing/2014/main" id="{652206C9-73F4-432D-9CDF-8636F4E50697}"/>
              </a:ext>
            </a:extLst>
          </p:cNvPr>
          <p:cNvSpPr txBox="1"/>
          <p:nvPr/>
        </p:nvSpPr>
        <p:spPr>
          <a:xfrm>
            <a:off x="457201" y="1798496"/>
            <a:ext cx="8188928" cy="3416320"/>
          </a:xfrm>
          <a:prstGeom prst="rect">
            <a:avLst/>
          </a:prstGeom>
          <a:noFill/>
        </p:spPr>
        <p:txBody>
          <a:bodyPr wrap="square" rtlCol="0">
            <a:spAutoFit/>
          </a:bodyPr>
          <a:lstStyle/>
          <a:p>
            <a:r>
              <a:rPr kumimoji="1" lang="ja-JP" altLang="en-US" dirty="0"/>
              <a:t>フローチャートで記した流れを説明する</a:t>
            </a:r>
            <a:endParaRPr kumimoji="1" lang="en-US" altLang="ja-JP" dirty="0"/>
          </a:p>
          <a:p>
            <a:endParaRPr kumimoji="1" lang="en-US" altLang="ja-JP" dirty="0"/>
          </a:p>
          <a:p>
            <a:r>
              <a:rPr kumimoji="1" lang="ja-JP" altLang="en-US" dirty="0"/>
              <a:t>押されたボタンによって処理を変える</a:t>
            </a:r>
            <a:endParaRPr kumimoji="1" lang="en-US" altLang="ja-JP" dirty="0"/>
          </a:p>
          <a:p>
            <a:endParaRPr kumimoji="1" lang="en-US" altLang="ja-JP" dirty="0"/>
          </a:p>
          <a:p>
            <a:r>
              <a:rPr kumimoji="1" lang="ja-JP" altLang="en-US" dirty="0"/>
              <a:t>・投げるボタンを押した→当たった→「</a:t>
            </a:r>
            <a:r>
              <a:rPr kumimoji="1" lang="en-US" altLang="ja-JP" dirty="0"/>
              <a:t>[</a:t>
            </a:r>
            <a:r>
              <a:rPr kumimoji="1" lang="ja-JP" altLang="en-US" dirty="0"/>
              <a:t>当たったマスの数字</a:t>
            </a:r>
            <a:r>
              <a:rPr kumimoji="1" lang="en-US" altLang="ja-JP" dirty="0"/>
              <a:t>]</a:t>
            </a:r>
            <a:r>
              <a:rPr kumimoji="1" lang="ja-JP" altLang="en-US" b="1" dirty="0"/>
              <a:t>番に当たった！」と表示</a:t>
            </a:r>
            <a:endParaRPr kumimoji="1" lang="en-US" altLang="ja-JP" dirty="0"/>
          </a:p>
          <a:p>
            <a:r>
              <a:rPr kumimoji="1" lang="en-US" altLang="ja-JP" dirty="0"/>
              <a:t>				</a:t>
            </a:r>
            <a:r>
              <a:rPr kumimoji="1" lang="ja-JP" altLang="en-US" dirty="0"/>
              <a:t>　　→当たらなかった→「</a:t>
            </a:r>
            <a:r>
              <a:rPr kumimoji="1" lang="ja-JP" altLang="en-US" b="1" dirty="0">
                <a:latin typeface="+mj-lt"/>
              </a:rPr>
              <a:t>おしい！はずれました。」と表示</a:t>
            </a:r>
            <a:endParaRPr kumimoji="1" lang="en-US" altLang="ja-JP" b="1" dirty="0">
              <a:latin typeface="+mj-lt"/>
            </a:endParaRPr>
          </a:p>
          <a:p>
            <a:r>
              <a:rPr kumimoji="1" lang="ja-JP" altLang="en-US" dirty="0"/>
              <a:t>・結果表示のボタンを押した→当たったマスの数</a:t>
            </a:r>
            <a:r>
              <a:rPr kumimoji="1" lang="en-US" altLang="ja-JP" dirty="0"/>
              <a:t>&amp;</a:t>
            </a:r>
            <a:r>
              <a:rPr kumimoji="1" lang="ja-JP" altLang="en-US" dirty="0"/>
              <a:t>一言コメント</a:t>
            </a:r>
            <a:endParaRPr kumimoji="1" lang="en-US" altLang="ja-JP" dirty="0"/>
          </a:p>
          <a:p>
            <a:r>
              <a:rPr kumimoji="1" lang="ja-JP" altLang="en-US" dirty="0"/>
              <a:t>・リセットボタンを押した→ゲームを最初から始める</a:t>
            </a:r>
            <a:endParaRPr kumimoji="1" lang="en-US" altLang="ja-JP" dirty="0"/>
          </a:p>
          <a:p>
            <a:r>
              <a:rPr kumimoji="1" lang="ja-JP" altLang="en-US" b="1" dirty="0"/>
              <a:t>・</a:t>
            </a:r>
            <a:r>
              <a:rPr kumimoji="1" lang="ja-JP" altLang="en-US" dirty="0"/>
              <a:t>関係のない場所を押した→</a:t>
            </a:r>
            <a:r>
              <a:rPr kumimoji="1" lang="ja-JP" altLang="en-US" b="1" dirty="0"/>
              <a:t>そこは押せませんと表示</a:t>
            </a:r>
            <a:endParaRPr kumimoji="1" lang="en-US" altLang="ja-JP" b="1" dirty="0"/>
          </a:p>
          <a:p>
            <a:endParaRPr kumimoji="1" lang="en-US" altLang="ja-JP" dirty="0"/>
          </a:p>
          <a:p>
            <a:r>
              <a:rPr kumimoji="1" lang="ja-JP" altLang="en-US" dirty="0"/>
              <a:t>というよう</a:t>
            </a:r>
            <a:r>
              <a:rPr kumimoji="1" lang="en-US" altLang="ja-JP" dirty="0"/>
              <a:t>4</a:t>
            </a:r>
            <a:r>
              <a:rPr kumimoji="1" lang="ja-JP" altLang="en-US" dirty="0"/>
              <a:t>パターンで分岐</a:t>
            </a:r>
            <a:endParaRPr kumimoji="1" lang="en-US" altLang="ja-JP" dirty="0"/>
          </a:p>
          <a:p>
            <a:endParaRPr kumimoji="1" lang="en-US" altLang="ja-JP" dirty="0"/>
          </a:p>
        </p:txBody>
      </p:sp>
    </p:spTree>
    <p:extLst>
      <p:ext uri="{BB962C8B-B14F-4D97-AF65-F5344CB8AC3E}">
        <p14:creationId xmlns:p14="http://schemas.microsoft.com/office/powerpoint/2010/main" val="2496954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0D7B2B-9750-4F02-B925-29E1727C5B94}"/>
              </a:ext>
            </a:extLst>
          </p:cNvPr>
          <p:cNvSpPr>
            <a:spLocks noGrp="1"/>
          </p:cNvSpPr>
          <p:nvPr>
            <p:ph type="title"/>
          </p:nvPr>
        </p:nvSpPr>
        <p:spPr>
          <a:xfrm>
            <a:off x="629702" y="440267"/>
            <a:ext cx="10396882" cy="1151965"/>
          </a:xfrm>
        </p:spPr>
        <p:txBody>
          <a:bodyPr/>
          <a:lstStyle/>
          <a:p>
            <a:r>
              <a:rPr kumimoji="1" lang="ja-JP" altLang="en-US" dirty="0"/>
              <a:t>概要</a:t>
            </a:r>
          </a:p>
        </p:txBody>
      </p:sp>
      <p:pic>
        <p:nvPicPr>
          <p:cNvPr id="5" name="コンテンツ プレースホルダー 4">
            <a:extLst>
              <a:ext uri="{FF2B5EF4-FFF2-40B4-BE49-F238E27FC236}">
                <a16:creationId xmlns:a16="http://schemas.microsoft.com/office/drawing/2014/main" id="{20191793-0B78-4BB9-BE81-C4B623A09498}"/>
              </a:ext>
            </a:extLst>
          </p:cNvPr>
          <p:cNvPicPr>
            <a:picLocks noGrp="1" noChangeAspect="1"/>
          </p:cNvPicPr>
          <p:nvPr>
            <p:ph sz="quarter" idx="13"/>
          </p:nvPr>
        </p:nvPicPr>
        <p:blipFill>
          <a:blip r:embed="rId2"/>
          <a:stretch>
            <a:fillRect/>
          </a:stretch>
        </p:blipFill>
        <p:spPr>
          <a:xfrm>
            <a:off x="8643136" y="2299795"/>
            <a:ext cx="3091663" cy="3313081"/>
          </a:xfrm>
        </p:spPr>
      </p:pic>
      <p:sp>
        <p:nvSpPr>
          <p:cNvPr id="8" name="テキスト ボックス 7">
            <a:extLst>
              <a:ext uri="{FF2B5EF4-FFF2-40B4-BE49-F238E27FC236}">
                <a16:creationId xmlns:a16="http://schemas.microsoft.com/office/drawing/2014/main" id="{652206C9-73F4-432D-9CDF-8636F4E50697}"/>
              </a:ext>
            </a:extLst>
          </p:cNvPr>
          <p:cNvSpPr txBox="1"/>
          <p:nvPr/>
        </p:nvSpPr>
        <p:spPr>
          <a:xfrm>
            <a:off x="454208" y="2070278"/>
            <a:ext cx="8188928" cy="2862322"/>
          </a:xfrm>
          <a:prstGeom prst="rect">
            <a:avLst/>
          </a:prstGeom>
          <a:noFill/>
        </p:spPr>
        <p:txBody>
          <a:bodyPr wrap="square" rtlCol="0">
            <a:spAutoFit/>
          </a:bodyPr>
          <a:lstStyle/>
          <a:p>
            <a:endParaRPr kumimoji="1" lang="en-US" altLang="ja-JP" dirty="0"/>
          </a:p>
          <a:p>
            <a:r>
              <a:rPr kumimoji="1" lang="ja-JP" altLang="en-US" dirty="0"/>
              <a:t>ボールを投げるボタンを押すとランダムに値を生成</a:t>
            </a:r>
            <a:r>
              <a:rPr kumimoji="1" lang="en-US" altLang="ja-JP" dirty="0"/>
              <a:t>(0~9)</a:t>
            </a:r>
            <a:r>
              <a:rPr kumimoji="1" lang="ja-JP" altLang="en-US" dirty="0"/>
              <a:t>し、</a:t>
            </a:r>
            <a:r>
              <a:rPr kumimoji="1" lang="en-US" altLang="ja-JP" dirty="0"/>
              <a:t>1~9</a:t>
            </a:r>
            <a:r>
              <a:rPr kumimoji="1" lang="ja-JP" altLang="en-US" dirty="0"/>
              <a:t>の値ならその数字に対応する的に当たったと表示する</a:t>
            </a:r>
            <a:endParaRPr kumimoji="1" lang="en-US" altLang="ja-JP" dirty="0"/>
          </a:p>
          <a:p>
            <a:endParaRPr kumimoji="1" lang="en-US" altLang="ja-JP" dirty="0"/>
          </a:p>
          <a:p>
            <a:r>
              <a:rPr kumimoji="1" lang="en-US" altLang="ja-JP" dirty="0"/>
              <a:t>0</a:t>
            </a:r>
            <a:r>
              <a:rPr kumimoji="1" lang="ja-JP" altLang="en-US" dirty="0"/>
              <a:t>は的を外したこととする</a:t>
            </a:r>
            <a:endParaRPr kumimoji="1" lang="en-US" altLang="ja-JP" dirty="0"/>
          </a:p>
          <a:p>
            <a:endParaRPr kumimoji="1" lang="en-US" altLang="ja-JP" dirty="0"/>
          </a:p>
          <a:p>
            <a:r>
              <a:rPr kumimoji="1" lang="en-US" altLang="ja-JP" dirty="0"/>
              <a:t>POST</a:t>
            </a:r>
            <a:r>
              <a:rPr kumimoji="1" lang="ja-JP" altLang="en-US" dirty="0"/>
              <a:t>のリクエストを利用してリロードせずに表示内容の切り替えをする</a:t>
            </a:r>
            <a:endParaRPr kumimoji="1" lang="en-US" altLang="ja-JP" dirty="0"/>
          </a:p>
          <a:p>
            <a:endParaRPr kumimoji="1" lang="en-US" altLang="ja-JP" dirty="0"/>
          </a:p>
          <a:p>
            <a:r>
              <a:rPr kumimoji="1" lang="ja-JP" altLang="en-US" dirty="0"/>
              <a:t>グローバル変数として的が空いているか判定する配列、残りの球数を入れておく変数をそれぞれ定義しボタンが押される度に適宜更新する</a:t>
            </a:r>
            <a:endParaRPr kumimoji="1" lang="en-US" altLang="ja-JP" dirty="0"/>
          </a:p>
        </p:txBody>
      </p:sp>
    </p:spTree>
    <p:extLst>
      <p:ext uri="{BB962C8B-B14F-4D97-AF65-F5344CB8AC3E}">
        <p14:creationId xmlns:p14="http://schemas.microsoft.com/office/powerpoint/2010/main" val="2115944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6D3201-C59A-4CFA-B7BC-9208C5283FF3}"/>
              </a:ext>
            </a:extLst>
          </p:cNvPr>
          <p:cNvSpPr>
            <a:spLocks noGrp="1"/>
          </p:cNvSpPr>
          <p:nvPr>
            <p:ph type="title"/>
          </p:nvPr>
        </p:nvSpPr>
        <p:spPr/>
        <p:txBody>
          <a:bodyPr/>
          <a:lstStyle/>
          <a:p>
            <a:r>
              <a:rPr kumimoji="1" lang="ja-JP" altLang="en-US" dirty="0"/>
              <a:t>目的</a:t>
            </a:r>
          </a:p>
        </p:txBody>
      </p:sp>
      <p:pic>
        <p:nvPicPr>
          <p:cNvPr id="7" name="コンテンツ プレースホルダー 6">
            <a:extLst>
              <a:ext uri="{FF2B5EF4-FFF2-40B4-BE49-F238E27FC236}">
                <a16:creationId xmlns:a16="http://schemas.microsoft.com/office/drawing/2014/main" id="{825300A1-81F2-4ADA-AC80-FDC5E3FF252F}"/>
              </a:ext>
            </a:extLst>
          </p:cNvPr>
          <p:cNvPicPr>
            <a:picLocks noGrp="1" noChangeAspect="1"/>
          </p:cNvPicPr>
          <p:nvPr>
            <p:ph sz="quarter" idx="13"/>
          </p:nvPr>
        </p:nvPicPr>
        <p:blipFill>
          <a:blip r:embed="rId2"/>
          <a:stretch>
            <a:fillRect/>
          </a:stretch>
        </p:blipFill>
        <p:spPr>
          <a:xfrm>
            <a:off x="7158125" y="2574905"/>
            <a:ext cx="4543338" cy="3026999"/>
          </a:xfrm>
        </p:spPr>
      </p:pic>
      <p:sp>
        <p:nvSpPr>
          <p:cNvPr id="4" name="テキスト ボックス 3">
            <a:extLst>
              <a:ext uri="{FF2B5EF4-FFF2-40B4-BE49-F238E27FC236}">
                <a16:creationId xmlns:a16="http://schemas.microsoft.com/office/drawing/2014/main" id="{BE96EAD4-D531-4A5B-9EF7-C9F9DC05388E}"/>
              </a:ext>
            </a:extLst>
          </p:cNvPr>
          <p:cNvSpPr txBox="1"/>
          <p:nvPr/>
        </p:nvSpPr>
        <p:spPr>
          <a:xfrm>
            <a:off x="572201" y="1837764"/>
            <a:ext cx="10260354" cy="3416320"/>
          </a:xfrm>
          <a:prstGeom prst="rect">
            <a:avLst/>
          </a:prstGeom>
          <a:noFill/>
        </p:spPr>
        <p:txBody>
          <a:bodyPr wrap="square" rtlCol="0">
            <a:spAutoFit/>
          </a:bodyPr>
          <a:lstStyle/>
          <a:p>
            <a:r>
              <a:rPr kumimoji="1" lang="ja-JP" altLang="en-US" dirty="0"/>
              <a:t>子供も大人も楽しめるゲームを題材に、今回のゲーム作りをした。</a:t>
            </a:r>
            <a:endParaRPr kumimoji="1" lang="en-US" altLang="ja-JP" dirty="0"/>
          </a:p>
          <a:p>
            <a:r>
              <a:rPr kumimoji="1" lang="ja-JP" altLang="en-US" dirty="0"/>
              <a:t>なぜ、ゲームを作ろうとしたかというとゲームは万人に愛され、人を笑顔にするからである。</a:t>
            </a:r>
            <a:endParaRPr kumimoji="1" lang="en-US" altLang="ja-JP" dirty="0"/>
          </a:p>
          <a:p>
            <a:endParaRPr kumimoji="1" lang="en-US" altLang="ja-JP" dirty="0"/>
          </a:p>
          <a:p>
            <a:r>
              <a:rPr kumimoji="1" lang="ja-JP" altLang="en-US" dirty="0"/>
              <a:t>そこで、今回のメンバーに共通する楽しい物は何かと考えたときに</a:t>
            </a:r>
            <a:endParaRPr kumimoji="1" lang="en-US" altLang="ja-JP" dirty="0"/>
          </a:p>
          <a:p>
            <a:r>
              <a:rPr kumimoji="1" lang="ja-JP" altLang="en-US" dirty="0"/>
              <a:t>野球という案が出た。その中で、ゲーム性を持ち小さな頃に</a:t>
            </a:r>
            <a:endParaRPr kumimoji="1" lang="en-US" altLang="ja-JP" dirty="0"/>
          </a:p>
          <a:p>
            <a:r>
              <a:rPr kumimoji="1" lang="ja-JP" altLang="en-US" dirty="0"/>
              <a:t>やっていてメンバーの全員が笑顔になれ、楽しかった思い出が</a:t>
            </a:r>
            <a:endParaRPr kumimoji="1" lang="en-US" altLang="ja-JP" dirty="0"/>
          </a:p>
          <a:p>
            <a:r>
              <a:rPr kumimoji="1" lang="ja-JP" altLang="en-US" dirty="0"/>
              <a:t>有る物がストラックアウトであった。</a:t>
            </a:r>
            <a:endParaRPr kumimoji="1" lang="en-US" altLang="ja-JP" dirty="0"/>
          </a:p>
          <a:p>
            <a:endParaRPr kumimoji="1" lang="en-US" altLang="ja-JP" dirty="0"/>
          </a:p>
          <a:p>
            <a:r>
              <a:rPr kumimoji="1" lang="ja-JP" altLang="en-US" dirty="0">
                <a:solidFill>
                  <a:srgbClr val="FF0000"/>
                </a:solidFill>
              </a:rPr>
              <a:t>この、メンバー全員が楽しめ笑顔になれたからこそ、</a:t>
            </a:r>
            <a:endParaRPr kumimoji="1" lang="en-US" altLang="ja-JP" dirty="0">
              <a:solidFill>
                <a:srgbClr val="FF0000"/>
              </a:solidFill>
            </a:endParaRPr>
          </a:p>
          <a:p>
            <a:r>
              <a:rPr kumimoji="1" lang="ja-JP" altLang="en-US" dirty="0">
                <a:solidFill>
                  <a:srgbClr val="FF0000"/>
                </a:solidFill>
              </a:rPr>
              <a:t>ストラックアウトのゲームを作る事にし、ユーザーが</a:t>
            </a:r>
            <a:endParaRPr kumimoji="1" lang="en-US" altLang="ja-JP" dirty="0">
              <a:solidFill>
                <a:srgbClr val="FF0000"/>
              </a:solidFill>
            </a:endParaRPr>
          </a:p>
          <a:p>
            <a:r>
              <a:rPr kumimoji="1" lang="ja-JP" altLang="en-US" dirty="0">
                <a:solidFill>
                  <a:srgbClr val="FF0000"/>
                </a:solidFill>
              </a:rPr>
              <a:t>プレイすることにより、ユーザーを楽しませ、笑顔に</a:t>
            </a:r>
            <a:endParaRPr kumimoji="1" lang="en-US" altLang="ja-JP" dirty="0">
              <a:solidFill>
                <a:srgbClr val="FF0000"/>
              </a:solidFill>
            </a:endParaRPr>
          </a:p>
          <a:p>
            <a:r>
              <a:rPr kumimoji="1" lang="ja-JP" altLang="en-US" dirty="0">
                <a:solidFill>
                  <a:srgbClr val="FF0000"/>
                </a:solidFill>
              </a:rPr>
              <a:t>するのが目的である。</a:t>
            </a:r>
            <a:endParaRPr kumimoji="1" lang="en-US" altLang="ja-JP" dirty="0">
              <a:solidFill>
                <a:srgbClr val="FF0000"/>
              </a:solidFill>
            </a:endParaRPr>
          </a:p>
        </p:txBody>
      </p:sp>
    </p:spTree>
    <p:extLst>
      <p:ext uri="{BB962C8B-B14F-4D97-AF65-F5344CB8AC3E}">
        <p14:creationId xmlns:p14="http://schemas.microsoft.com/office/powerpoint/2010/main" val="3311081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96C6D3-D1CF-4C07-8D8B-BF77D3FAFD57}"/>
              </a:ext>
            </a:extLst>
          </p:cNvPr>
          <p:cNvSpPr>
            <a:spLocks noGrp="1"/>
          </p:cNvSpPr>
          <p:nvPr>
            <p:ph type="title"/>
          </p:nvPr>
        </p:nvSpPr>
        <p:spPr/>
        <p:txBody>
          <a:bodyPr>
            <a:normAutofit/>
          </a:bodyPr>
          <a:lstStyle/>
          <a:p>
            <a:r>
              <a:rPr kumimoji="1" lang="ja-JP" altLang="en-US" dirty="0"/>
              <a:t>参考にした資料</a:t>
            </a:r>
            <a:r>
              <a:rPr lang="ja-JP" altLang="en-US" dirty="0"/>
              <a:t>・独自で工夫した点</a:t>
            </a:r>
            <a:endParaRPr kumimoji="1" lang="ja-JP" altLang="en-US" dirty="0"/>
          </a:p>
        </p:txBody>
      </p:sp>
      <p:sp>
        <p:nvSpPr>
          <p:cNvPr id="5" name="テキスト ボックス 4">
            <a:extLst>
              <a:ext uri="{FF2B5EF4-FFF2-40B4-BE49-F238E27FC236}">
                <a16:creationId xmlns:a16="http://schemas.microsoft.com/office/drawing/2014/main" id="{9E3A8E9C-6CDD-495C-B96B-1D4086EA1B00}"/>
              </a:ext>
            </a:extLst>
          </p:cNvPr>
          <p:cNvSpPr txBox="1"/>
          <p:nvPr/>
        </p:nvSpPr>
        <p:spPr>
          <a:xfrm>
            <a:off x="685801" y="1837765"/>
            <a:ext cx="10326268" cy="3693319"/>
          </a:xfrm>
          <a:prstGeom prst="rect">
            <a:avLst/>
          </a:prstGeom>
          <a:noFill/>
        </p:spPr>
        <p:txBody>
          <a:bodyPr wrap="square" rtlCol="0">
            <a:spAutoFit/>
          </a:bodyPr>
          <a:lstStyle/>
          <a:p>
            <a:r>
              <a:rPr kumimoji="1" lang="ja-JP" altLang="en-US" dirty="0"/>
              <a:t>参考にした資料</a:t>
            </a:r>
            <a:endParaRPr kumimoji="1" lang="en-US" altLang="ja-JP" dirty="0"/>
          </a:p>
          <a:p>
            <a:r>
              <a:rPr kumimoji="1" lang="ja-JP" altLang="en-US" dirty="0"/>
              <a:t>👉ストラックアウトの表を作るために</a:t>
            </a:r>
            <a:r>
              <a:rPr kumimoji="1" lang="en-US" altLang="ja-JP" dirty="0"/>
              <a:t>.html</a:t>
            </a:r>
            <a:r>
              <a:rPr kumimoji="1" lang="ja-JP" altLang="en-US" dirty="0"/>
              <a:t>と</a:t>
            </a:r>
            <a:r>
              <a:rPr kumimoji="1" lang="en-US" altLang="ja-JP" dirty="0"/>
              <a:t>.</a:t>
            </a:r>
            <a:r>
              <a:rPr kumimoji="1" lang="en-US" altLang="ja-JP" dirty="0" err="1"/>
              <a:t>py</a:t>
            </a:r>
            <a:r>
              <a:rPr kumimoji="1" lang="ja-JP" altLang="en-US" dirty="0"/>
              <a:t>を参照</a:t>
            </a:r>
            <a:endParaRPr kumimoji="1" lang="en-US" altLang="ja-JP" dirty="0"/>
          </a:p>
          <a:p>
            <a:pPr lvl="1"/>
            <a:r>
              <a:rPr kumimoji="1" lang="en-US" altLang="ja-JP" dirty="0">
                <a:hlinkClick r:id="rId2"/>
              </a:rPr>
              <a:t>https://github.com/sunny-sunwoo/django-calculator/blob/master/calculator/templates/calculator/calculator.html</a:t>
            </a:r>
            <a:r>
              <a:rPr kumimoji="1" lang="ja-JP" altLang="en-US" dirty="0"/>
              <a:t>　</a:t>
            </a:r>
            <a:endParaRPr kumimoji="1" lang="en-US" altLang="ja-JP" dirty="0"/>
          </a:p>
          <a:p>
            <a:pPr lvl="1"/>
            <a:r>
              <a:rPr kumimoji="1" lang="en-US" altLang="ja-JP" dirty="0"/>
              <a:t>	</a:t>
            </a:r>
          </a:p>
          <a:p>
            <a:pPr lvl="1"/>
            <a:r>
              <a:rPr kumimoji="1" lang="en-US" altLang="ja-JP" dirty="0">
                <a:hlinkClick r:id="rId3"/>
              </a:rPr>
              <a:t>https://github.com/sunny-sunwoo/django-calculator/blob/master/calculator/views.py</a:t>
            </a:r>
            <a:r>
              <a:rPr kumimoji="1" lang="ja-JP" altLang="en-US" dirty="0"/>
              <a:t>　</a:t>
            </a:r>
            <a:endParaRPr kumimoji="1" lang="en-US" altLang="ja-JP" dirty="0"/>
          </a:p>
          <a:p>
            <a:pPr lvl="1"/>
            <a:endParaRPr kumimoji="1" lang="en-US" altLang="ja-JP" dirty="0"/>
          </a:p>
          <a:p>
            <a:r>
              <a:rPr kumimoji="1" lang="ja-JP" altLang="en-US" dirty="0"/>
              <a:t>独自で工夫した点</a:t>
            </a:r>
            <a:endParaRPr kumimoji="1" lang="en-US" altLang="ja-JP" dirty="0"/>
          </a:p>
          <a:p>
            <a:r>
              <a:rPr kumimoji="1" lang="ja-JP" altLang="en-US" dirty="0"/>
              <a:t>・リロードせずに画面を随時更新できるようにした</a:t>
            </a:r>
            <a:r>
              <a:rPr kumimoji="1" lang="en-US" altLang="ja-JP" dirty="0"/>
              <a:t>(POST)</a:t>
            </a:r>
          </a:p>
          <a:p>
            <a:r>
              <a:rPr kumimoji="1" lang="ja-JP" altLang="en-US" dirty="0"/>
              <a:t>・</a:t>
            </a:r>
            <a:r>
              <a:rPr kumimoji="1" lang="en-US" altLang="ja-JP" dirty="0"/>
              <a:t>views.py</a:t>
            </a:r>
            <a:r>
              <a:rPr kumimoji="1" lang="ja-JP" altLang="en-US" dirty="0"/>
              <a:t>でボタンが押されたときにそれぞれの処理によりすることを分岐させた</a:t>
            </a:r>
            <a:endParaRPr kumimoji="1" lang="en-US" altLang="ja-JP" dirty="0"/>
          </a:p>
          <a:p>
            <a:r>
              <a:rPr kumimoji="1" lang="ja-JP" altLang="en-US" dirty="0"/>
              <a:t>・ゲームが終了しても再びできるように</a:t>
            </a:r>
            <a:r>
              <a:rPr kumimoji="1" lang="en-US" altLang="ja-JP" dirty="0"/>
              <a:t>Reset</a:t>
            </a:r>
            <a:r>
              <a:rPr kumimoji="1" lang="ja-JP" altLang="en-US" dirty="0"/>
              <a:t>ボタンを用意</a:t>
            </a:r>
            <a:endParaRPr kumimoji="1" lang="en-US" altLang="ja-JP" dirty="0"/>
          </a:p>
          <a:p>
            <a:r>
              <a:rPr kumimoji="1" lang="ja-JP" altLang="en-US" dirty="0"/>
              <a:t>・途中経過を知りたい場合も表示できるようにした</a:t>
            </a:r>
            <a:endParaRPr kumimoji="1" lang="en-US" altLang="ja-JP" dirty="0"/>
          </a:p>
          <a:p>
            <a:r>
              <a:rPr kumimoji="1" lang="ja-JP" altLang="en-US" dirty="0"/>
              <a:t>・レイアウトを工夫してより子供でも楽しめるようにした</a:t>
            </a:r>
            <a:endParaRPr kumimoji="1" lang="en-US" altLang="ja-JP" dirty="0"/>
          </a:p>
        </p:txBody>
      </p:sp>
    </p:spTree>
    <p:extLst>
      <p:ext uri="{BB962C8B-B14F-4D97-AF65-F5344CB8AC3E}">
        <p14:creationId xmlns:p14="http://schemas.microsoft.com/office/powerpoint/2010/main" val="859736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3CC69D-DAB7-406E-A091-DB439AFFBE81}"/>
              </a:ext>
            </a:extLst>
          </p:cNvPr>
          <p:cNvSpPr>
            <a:spLocks noGrp="1"/>
          </p:cNvSpPr>
          <p:nvPr>
            <p:ph type="title"/>
          </p:nvPr>
        </p:nvSpPr>
        <p:spPr>
          <a:xfrm>
            <a:off x="281895" y="354821"/>
            <a:ext cx="8194538" cy="610068"/>
          </a:xfrm>
        </p:spPr>
        <p:txBody>
          <a:bodyPr>
            <a:normAutofit fontScale="90000"/>
          </a:bodyPr>
          <a:lstStyle/>
          <a:p>
            <a:r>
              <a:rPr lang="ja-JP" altLang="en-US" dirty="0"/>
              <a:t>画面キャプチャ</a:t>
            </a:r>
            <a:r>
              <a:rPr lang="en-US" altLang="ja-JP" dirty="0"/>
              <a:t>(1)</a:t>
            </a:r>
            <a:r>
              <a:rPr lang="ja-JP" altLang="en-US" dirty="0"/>
              <a:t>　</a:t>
            </a:r>
            <a:r>
              <a:rPr lang="en-US" altLang="ja-JP" sz="3600" dirty="0"/>
              <a:t>~</a:t>
            </a:r>
            <a:r>
              <a:rPr lang="ja-JP" altLang="en-US" sz="3600" dirty="0"/>
              <a:t>スタート画面</a:t>
            </a:r>
            <a:r>
              <a:rPr lang="en-US" altLang="ja-JP" sz="3600" dirty="0"/>
              <a:t>~</a:t>
            </a:r>
            <a:endParaRPr kumimoji="1" lang="ja-JP" altLang="en-US" sz="3600" dirty="0"/>
          </a:p>
        </p:txBody>
      </p:sp>
      <p:pic>
        <p:nvPicPr>
          <p:cNvPr id="5" name="コンテンツ プレースホルダー 4">
            <a:extLst>
              <a:ext uri="{FF2B5EF4-FFF2-40B4-BE49-F238E27FC236}">
                <a16:creationId xmlns:a16="http://schemas.microsoft.com/office/drawing/2014/main" id="{08142111-9973-4F3D-A634-5DF5E210EAF0}"/>
              </a:ext>
            </a:extLst>
          </p:cNvPr>
          <p:cNvPicPr>
            <a:picLocks noGrp="1" noChangeAspect="1"/>
          </p:cNvPicPr>
          <p:nvPr>
            <p:ph sz="quarter" idx="13"/>
          </p:nvPr>
        </p:nvPicPr>
        <p:blipFill>
          <a:blip r:embed="rId2"/>
          <a:stretch>
            <a:fillRect/>
          </a:stretch>
        </p:blipFill>
        <p:spPr>
          <a:xfrm>
            <a:off x="2378561" y="1307089"/>
            <a:ext cx="6097871" cy="4100774"/>
          </a:xfrm>
        </p:spPr>
      </p:pic>
    </p:spTree>
    <p:extLst>
      <p:ext uri="{BB962C8B-B14F-4D97-AF65-F5344CB8AC3E}">
        <p14:creationId xmlns:p14="http://schemas.microsoft.com/office/powerpoint/2010/main" val="2298378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3CC69D-DAB7-406E-A091-DB439AFFBE81}"/>
              </a:ext>
            </a:extLst>
          </p:cNvPr>
          <p:cNvSpPr>
            <a:spLocks noGrp="1"/>
          </p:cNvSpPr>
          <p:nvPr>
            <p:ph type="title"/>
          </p:nvPr>
        </p:nvSpPr>
        <p:spPr>
          <a:xfrm>
            <a:off x="281895" y="354821"/>
            <a:ext cx="8194538" cy="610068"/>
          </a:xfrm>
        </p:spPr>
        <p:txBody>
          <a:bodyPr>
            <a:normAutofit fontScale="90000"/>
          </a:bodyPr>
          <a:lstStyle/>
          <a:p>
            <a:r>
              <a:rPr lang="ja-JP" altLang="en-US" dirty="0"/>
              <a:t>画面キャプチャ</a:t>
            </a:r>
            <a:r>
              <a:rPr lang="en-US" altLang="ja-JP" dirty="0"/>
              <a:t>(2)</a:t>
            </a:r>
            <a:r>
              <a:rPr lang="ja-JP" altLang="en-US" dirty="0"/>
              <a:t>　</a:t>
            </a:r>
            <a:r>
              <a:rPr lang="en-US" altLang="ja-JP" sz="3600" dirty="0"/>
              <a:t>~</a:t>
            </a:r>
            <a:r>
              <a:rPr lang="ja-JP" altLang="en-US" sz="3600" dirty="0"/>
              <a:t>結果表示画面</a:t>
            </a:r>
            <a:r>
              <a:rPr lang="en-US" altLang="ja-JP" sz="3600" dirty="0"/>
              <a:t>~</a:t>
            </a:r>
            <a:endParaRPr kumimoji="1" lang="ja-JP" altLang="en-US" sz="3600" dirty="0"/>
          </a:p>
        </p:txBody>
      </p:sp>
      <p:pic>
        <p:nvPicPr>
          <p:cNvPr id="7" name="コンテンツ プレースホルダー 6">
            <a:extLst>
              <a:ext uri="{FF2B5EF4-FFF2-40B4-BE49-F238E27FC236}">
                <a16:creationId xmlns:a16="http://schemas.microsoft.com/office/drawing/2014/main" id="{36084392-E5A6-41F4-9A86-C58E22854076}"/>
              </a:ext>
            </a:extLst>
          </p:cNvPr>
          <p:cNvPicPr>
            <a:picLocks noGrp="1" noChangeAspect="1"/>
          </p:cNvPicPr>
          <p:nvPr>
            <p:ph sz="quarter" idx="13"/>
          </p:nvPr>
        </p:nvPicPr>
        <p:blipFill>
          <a:blip r:embed="rId2"/>
          <a:stretch>
            <a:fillRect/>
          </a:stretch>
        </p:blipFill>
        <p:spPr>
          <a:xfrm>
            <a:off x="2485149" y="1205507"/>
            <a:ext cx="5991284" cy="4209653"/>
          </a:xfrm>
        </p:spPr>
      </p:pic>
    </p:spTree>
    <p:extLst>
      <p:ext uri="{BB962C8B-B14F-4D97-AF65-F5344CB8AC3E}">
        <p14:creationId xmlns:p14="http://schemas.microsoft.com/office/powerpoint/2010/main" val="283246011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メイン イベント">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TM04033927[[fn=メイン イベント]]</Template>
  <TotalTime>207</TotalTime>
  <Words>506</Words>
  <Application>Microsoft Office PowerPoint</Application>
  <PresentationFormat>ワイド画面</PresentationFormat>
  <Paragraphs>77</Paragraphs>
  <Slides>11</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11</vt:i4>
      </vt:variant>
    </vt:vector>
  </HeadingPairs>
  <TitlesOfParts>
    <vt:vector size="15" baseType="lpstr">
      <vt:lpstr>ＭＳ Ｐゴシック</vt:lpstr>
      <vt:lpstr>Arial</vt:lpstr>
      <vt:lpstr>Impact</vt:lpstr>
      <vt:lpstr>メイン イベント</vt:lpstr>
      <vt:lpstr>ストラックアウト</vt:lpstr>
      <vt:lpstr>概要　∼乱数を用いたストラックアウトゲーム∼</vt:lpstr>
      <vt:lpstr>概要 (フローチャート)</vt:lpstr>
      <vt:lpstr>概要</vt:lpstr>
      <vt:lpstr>概要</vt:lpstr>
      <vt:lpstr>目的</vt:lpstr>
      <vt:lpstr>参考にした資料・独自で工夫した点</vt:lpstr>
      <vt:lpstr>画面キャプチャ(1)　~スタート画面~</vt:lpstr>
      <vt:lpstr>画面キャプチャ(2)　~結果表示画面~</vt:lpstr>
      <vt:lpstr>画面キャプチャ(3)　~再スタート画面~</vt:lpstr>
      <vt:lpstr>感想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ストラックアウト</dc:title>
  <dc:creator>増田 拓也</dc:creator>
  <cp:lastModifiedBy>鶴ヶ崎 裕真</cp:lastModifiedBy>
  <cp:revision>29</cp:revision>
  <dcterms:created xsi:type="dcterms:W3CDTF">2018-07-27T08:02:21Z</dcterms:created>
  <dcterms:modified xsi:type="dcterms:W3CDTF">2018-07-28T15:01:52Z</dcterms:modified>
</cp:coreProperties>
</file>